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90" autoAdjust="0"/>
  </p:normalViewPr>
  <p:slideViewPr>
    <p:cSldViewPr>
      <p:cViewPr>
        <p:scale>
          <a:sx n="80" d="100"/>
          <a:sy n="80" d="100"/>
        </p:scale>
        <p:origin x="-1074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EE11-1451-4254-90A4-A96A8E07A112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FE0C-ADBE-46B3-91C4-4547FC341A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286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EE11-1451-4254-90A4-A96A8E07A112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FE0C-ADBE-46B3-91C4-4547FC341A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69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EE11-1451-4254-90A4-A96A8E07A112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FE0C-ADBE-46B3-91C4-4547FC341A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289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EE11-1451-4254-90A4-A96A8E07A112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FE0C-ADBE-46B3-91C4-4547FC341A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031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EE11-1451-4254-90A4-A96A8E07A112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FE0C-ADBE-46B3-91C4-4547FC341A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924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EE11-1451-4254-90A4-A96A8E07A112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FE0C-ADBE-46B3-91C4-4547FC341A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136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EE11-1451-4254-90A4-A96A8E07A112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FE0C-ADBE-46B3-91C4-4547FC341A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801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EE11-1451-4254-90A4-A96A8E07A112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FE0C-ADBE-46B3-91C4-4547FC341A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402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EE11-1451-4254-90A4-A96A8E07A112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FE0C-ADBE-46B3-91C4-4547FC341A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2274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EE11-1451-4254-90A4-A96A8E07A112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FE0C-ADBE-46B3-91C4-4547FC341A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92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EE11-1451-4254-90A4-A96A8E07A112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FE0C-ADBE-46B3-91C4-4547FC341A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666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41000">
              <a:srgbClr val="F0EBD5">
                <a:alpha val="43000"/>
              </a:srgbClr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FEE11-1451-4254-90A4-A96A8E07A112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8FE0C-ADBE-46B3-91C4-4547FC341A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956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4.xml"/><Relationship Id="rId7" Type="http://schemas.openxmlformats.org/officeDocument/2006/relationships/hyperlink" Target="NOMINA_PAGO_DE_SUELDOS_LW%20TRABAJO%20FINAL.xls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hyperlink" Target="CONCEPTOS%20DE%20LEGISLACION%20LABORAL.docx" TargetMode="External"/><Relationship Id="rId4" Type="http://schemas.openxmlformats.org/officeDocument/2006/relationships/slide" Target="slide3.xml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481797" y="548679"/>
            <a:ext cx="2180405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NÓMINA</a:t>
            </a:r>
            <a:endParaRPr lang="es-ES" sz="4000" b="1" dirty="0">
              <a:ln w="10541" cmpd="sng">
                <a:solidFill>
                  <a:schemeClr val="accent6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10 Recortar rectángulo de esquina diagonal">
            <a:hlinkClick r:id="rId2" action="ppaction://hlinksldjump"/>
          </p:cNvPr>
          <p:cNvSpPr/>
          <p:nvPr/>
        </p:nvSpPr>
        <p:spPr>
          <a:xfrm>
            <a:off x="473473" y="1529048"/>
            <a:ext cx="3888432" cy="575169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solidFill>
                  <a:schemeClr val="tx2">
                    <a:lumMod val="75000"/>
                  </a:schemeClr>
                </a:solidFill>
              </a:rPr>
              <a:t>Definición</a:t>
            </a:r>
            <a:endParaRPr lang="es-CO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Recortar rectángulo de esquina diagonal">
            <a:hlinkClick r:id="rId3" action="ppaction://hlinksldjump"/>
          </p:cNvPr>
          <p:cNvSpPr/>
          <p:nvPr/>
        </p:nvSpPr>
        <p:spPr>
          <a:xfrm>
            <a:off x="482960" y="4578381"/>
            <a:ext cx="3888432" cy="575169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solidFill>
                  <a:schemeClr val="tx2">
                    <a:lumMod val="75000"/>
                  </a:schemeClr>
                </a:solidFill>
              </a:rPr>
              <a:t>Porcentaje Empleado</a:t>
            </a:r>
            <a:endParaRPr lang="es-CO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14 Recortar rectángulo de esquina diagonal">
            <a:hlinkClick r:id="rId4" action="ppaction://hlinksldjump"/>
          </p:cNvPr>
          <p:cNvSpPr/>
          <p:nvPr/>
        </p:nvSpPr>
        <p:spPr>
          <a:xfrm>
            <a:off x="501538" y="3488710"/>
            <a:ext cx="3888432" cy="575169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100" dirty="0" smtClean="0">
                <a:solidFill>
                  <a:schemeClr val="tx2">
                    <a:lumMod val="75000"/>
                  </a:schemeClr>
                </a:solidFill>
              </a:rPr>
              <a:t>Porcentaje Empleador</a:t>
            </a:r>
            <a:endParaRPr lang="es-CO" sz="3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15 Recortar rectángulo de esquina diagonal">
            <a:hlinkClick r:id="rId5" action="ppaction://hlinkfile"/>
          </p:cNvPr>
          <p:cNvSpPr/>
          <p:nvPr/>
        </p:nvSpPr>
        <p:spPr>
          <a:xfrm>
            <a:off x="473473" y="2438707"/>
            <a:ext cx="3888432" cy="575169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solidFill>
                  <a:schemeClr val="tx2">
                    <a:lumMod val="75000"/>
                  </a:schemeClr>
                </a:solidFill>
              </a:rPr>
              <a:t>Legislación Laboral</a:t>
            </a:r>
            <a:endParaRPr lang="es-CO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16 Recortar rectángulo de esquina diagonal">
            <a:hlinkClick r:id="rId6" action="ppaction://hlinksldjump"/>
          </p:cNvPr>
          <p:cNvSpPr/>
          <p:nvPr/>
        </p:nvSpPr>
        <p:spPr>
          <a:xfrm>
            <a:off x="482960" y="5641039"/>
            <a:ext cx="3888432" cy="575169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solidFill>
                  <a:schemeClr val="tx2">
                    <a:lumMod val="75000"/>
                  </a:schemeClr>
                </a:solidFill>
              </a:rPr>
              <a:t>Horas Extras</a:t>
            </a:r>
            <a:endParaRPr lang="es-CO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17 Recortar rectángulo de esquina diagonal">
            <a:hlinkClick r:id="rId7" action="ppaction://hlinkfile"/>
          </p:cNvPr>
          <p:cNvSpPr/>
          <p:nvPr/>
        </p:nvSpPr>
        <p:spPr>
          <a:xfrm>
            <a:off x="4834678" y="1538054"/>
            <a:ext cx="3888432" cy="575169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solidFill>
                  <a:schemeClr val="tx2">
                    <a:lumMod val="75000"/>
                  </a:schemeClr>
                </a:solidFill>
              </a:rPr>
              <a:t>Liquidación Nómina</a:t>
            </a:r>
            <a:endParaRPr lang="es-CO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18 Recortar rectángulo de esquina diagonal">
            <a:hlinkClick r:id="rId8" action="ppaction://hlinksldjump"/>
          </p:cNvPr>
          <p:cNvSpPr/>
          <p:nvPr/>
        </p:nvSpPr>
        <p:spPr>
          <a:xfrm>
            <a:off x="4834678" y="2438706"/>
            <a:ext cx="3888432" cy="575169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solidFill>
                  <a:schemeClr val="tx2">
                    <a:lumMod val="75000"/>
                  </a:schemeClr>
                </a:solidFill>
              </a:rPr>
              <a:t>Video</a:t>
            </a:r>
            <a:endParaRPr lang="es-CO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http://www.situm.umich.mx/tesoreria/images/logos_enlaces/nominas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959" y="3757807"/>
            <a:ext cx="2312676" cy="2216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19 CuadroTexto"/>
          <p:cNvSpPr txBox="1"/>
          <p:nvPr/>
        </p:nvSpPr>
        <p:spPr>
          <a:xfrm>
            <a:off x="5148064" y="6031542"/>
            <a:ext cx="39959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 smtClean="0"/>
              <a:t>Fuente: http://www.situm.umich.mx/tesoreria/index.php/general/acceso_menu/enlaces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146902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499992" y="502082"/>
            <a:ext cx="21321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b="1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Definición</a:t>
            </a:r>
            <a:endParaRPr lang="es-ES" sz="3600" b="1" dirty="0">
              <a:ln w="10541" cmpd="sng">
                <a:solidFill>
                  <a:schemeClr val="accent6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026917" y="1298073"/>
            <a:ext cx="57606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Es una herramienta </a:t>
            </a:r>
            <a:r>
              <a:rPr lang="es-CO" sz="3200" dirty="0" smtClean="0"/>
              <a:t>que permite </a:t>
            </a:r>
            <a:r>
              <a:rPr lang="es-CO" sz="3200" dirty="0"/>
              <a:t>realizar el pago de forma legal y organizada a los </a:t>
            </a:r>
            <a:r>
              <a:rPr lang="es-CO" sz="3200" dirty="0" smtClean="0"/>
              <a:t>trabajadores. Se detallan </a:t>
            </a:r>
            <a:r>
              <a:rPr lang="es-CO" sz="3200" dirty="0"/>
              <a:t>las asignaciones, deducciones y retenciones de carácter legal y contractual, que percibe el trabajador en su salario. Puede liquidarse mensual, quincenal o semanal.</a:t>
            </a:r>
          </a:p>
        </p:txBody>
      </p:sp>
      <p:pic>
        <p:nvPicPr>
          <p:cNvPr id="2050" name="Picture 2" descr="#nom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75" y="2593037"/>
            <a:ext cx="2285417" cy="1934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68951" y="4653136"/>
            <a:ext cx="22588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 smtClean="0"/>
              <a:t>Fuente: http://ppsotoasesor.com/archivos/4063</a:t>
            </a:r>
            <a:endParaRPr lang="es-CO" sz="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026917" y="5714666"/>
            <a:ext cx="45365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 smtClean="0"/>
              <a:t>Fuente: http://www.significados.com/nomina/</a:t>
            </a:r>
            <a:endParaRPr lang="es-CO" sz="800" dirty="0"/>
          </a:p>
        </p:txBody>
      </p:sp>
      <p:sp>
        <p:nvSpPr>
          <p:cNvPr id="10" name="9 Terminador">
            <a:hlinkClick r:id="rId3" action="ppaction://hlinksldjump"/>
          </p:cNvPr>
          <p:cNvSpPr/>
          <p:nvPr/>
        </p:nvSpPr>
        <p:spPr>
          <a:xfrm>
            <a:off x="7740352" y="6289092"/>
            <a:ext cx="1206877" cy="41492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</a:rPr>
              <a:t>MENU</a:t>
            </a:r>
            <a:endParaRPr lang="es-CO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15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94984" y="332656"/>
            <a:ext cx="75600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b="1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Porcentaje Aportado por el Empleador</a:t>
            </a:r>
            <a:endParaRPr lang="es-ES" sz="3600" b="1" dirty="0">
              <a:ln w="10541" cmpd="sng">
                <a:solidFill>
                  <a:schemeClr val="accent6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972218"/>
              </p:ext>
            </p:extLst>
          </p:nvPr>
        </p:nvGraphicFramePr>
        <p:xfrm>
          <a:off x="337557" y="1268760"/>
          <a:ext cx="8474934" cy="52811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9398"/>
                <a:gridCol w="2258695"/>
                <a:gridCol w="4156841"/>
              </a:tblGrid>
              <a:tr h="470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Concepto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Porcentaje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>
                          <a:effectLst/>
                        </a:rPr>
                        <a:t>Calculo</a:t>
                      </a:r>
                      <a:endParaRPr lang="es-CO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470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Salud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 smtClean="0">
                          <a:effectLst/>
                        </a:rPr>
                        <a:t>8.5%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 smtClean="0">
                          <a:effectLst/>
                        </a:rPr>
                        <a:t>IBC</a:t>
                      </a:r>
                      <a:r>
                        <a:rPr lang="es-CO" sz="2800" baseline="0" dirty="0" smtClean="0">
                          <a:effectLst/>
                        </a:rPr>
                        <a:t> * 8.5</a:t>
                      </a:r>
                      <a:r>
                        <a:rPr lang="es-CO" sz="2800" dirty="0" smtClean="0">
                          <a:effectLst/>
                        </a:rPr>
                        <a:t>% 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470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>
                          <a:effectLst/>
                        </a:rPr>
                        <a:t>Pensión</a:t>
                      </a:r>
                      <a:endParaRPr lang="es-CO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 smtClean="0">
                          <a:effectLst/>
                        </a:rPr>
                        <a:t>12%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IBC </a:t>
                      </a:r>
                      <a:r>
                        <a:rPr lang="es-CO" sz="2800" dirty="0" smtClean="0">
                          <a:effectLst/>
                        </a:rPr>
                        <a:t>*</a:t>
                      </a:r>
                      <a:r>
                        <a:rPr lang="es-CO" sz="2800" baseline="0" dirty="0" smtClean="0">
                          <a:effectLst/>
                        </a:rPr>
                        <a:t> 12</a:t>
                      </a:r>
                      <a:r>
                        <a:rPr lang="es-CO" sz="2800" dirty="0" smtClean="0">
                          <a:effectLst/>
                        </a:rPr>
                        <a:t>% 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941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>
                          <a:effectLst/>
                        </a:rPr>
                        <a:t>ARP</a:t>
                      </a:r>
                      <a:endParaRPr lang="es-CO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0.533% y el 6.70%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 smtClean="0">
                          <a:effectLst/>
                        </a:rPr>
                        <a:t>T </a:t>
                      </a:r>
                      <a:r>
                        <a:rPr lang="es-CO" sz="2800" dirty="0" err="1" smtClean="0">
                          <a:effectLst/>
                        </a:rPr>
                        <a:t>Dev</a:t>
                      </a:r>
                      <a:r>
                        <a:rPr lang="es-CO" sz="2800" baseline="0" dirty="0" smtClean="0">
                          <a:effectLst/>
                        </a:rPr>
                        <a:t> – Auxilio T</a:t>
                      </a:r>
                      <a:r>
                        <a:rPr lang="es-CO" sz="2800" dirty="0" smtClean="0">
                          <a:effectLst/>
                        </a:rPr>
                        <a:t>ransporte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2437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Aporte Parafiscales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Caja </a:t>
                      </a:r>
                      <a:r>
                        <a:rPr lang="es-CO" sz="2800" dirty="0" err="1" smtClean="0">
                          <a:effectLst/>
                        </a:rPr>
                        <a:t>Com</a:t>
                      </a:r>
                      <a:r>
                        <a:rPr lang="es-CO" sz="2800" dirty="0" smtClean="0">
                          <a:effectLst/>
                        </a:rPr>
                        <a:t>: </a:t>
                      </a:r>
                      <a:r>
                        <a:rPr lang="es-CO" sz="2800" dirty="0">
                          <a:effectLst/>
                        </a:rPr>
                        <a:t>4%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ICBF: 3%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 smtClean="0">
                          <a:effectLst/>
                        </a:rPr>
                        <a:t>SENA</a:t>
                      </a:r>
                      <a:r>
                        <a:rPr lang="es-CO" sz="2800" dirty="0">
                          <a:effectLst/>
                        </a:rPr>
                        <a:t>: 2</a:t>
                      </a:r>
                      <a:r>
                        <a:rPr lang="es-CO" sz="2800" dirty="0" smtClean="0">
                          <a:effectLst/>
                        </a:rPr>
                        <a:t>%</a:t>
                      </a:r>
                      <a:r>
                        <a:rPr lang="es-CO" sz="2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Total: 9%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 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 smtClean="0">
                          <a:effectLst/>
                        </a:rPr>
                        <a:t>T Devengado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dirty="0" smtClean="0">
                          <a:effectLst/>
                        </a:rPr>
                        <a:t>T </a:t>
                      </a:r>
                      <a:r>
                        <a:rPr lang="es-CO" sz="2800" dirty="0" err="1" smtClean="0">
                          <a:effectLst/>
                        </a:rPr>
                        <a:t>Dev</a:t>
                      </a:r>
                      <a:r>
                        <a:rPr lang="es-CO" sz="2800" baseline="0" dirty="0" smtClean="0">
                          <a:effectLst/>
                        </a:rPr>
                        <a:t> – Auxilio T</a:t>
                      </a:r>
                      <a:r>
                        <a:rPr lang="es-CO" sz="2800" dirty="0" smtClean="0">
                          <a:effectLst/>
                        </a:rPr>
                        <a:t>ransporte</a:t>
                      </a:r>
                      <a:endParaRPr lang="es-CO" sz="2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dirty="0" smtClean="0">
                          <a:effectLst/>
                        </a:rPr>
                        <a:t>T </a:t>
                      </a:r>
                      <a:r>
                        <a:rPr lang="es-CO" sz="2800" dirty="0" err="1" smtClean="0">
                          <a:effectLst/>
                        </a:rPr>
                        <a:t>Dev</a:t>
                      </a:r>
                      <a:r>
                        <a:rPr lang="es-CO" sz="2800" baseline="0" dirty="0" smtClean="0">
                          <a:effectLst/>
                        </a:rPr>
                        <a:t> – Auxilio T</a:t>
                      </a:r>
                      <a:r>
                        <a:rPr lang="es-CO" sz="2800" dirty="0" smtClean="0">
                          <a:effectLst/>
                        </a:rPr>
                        <a:t>ransporte</a:t>
                      </a:r>
                      <a:endParaRPr lang="es-CO" sz="2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2800" dirty="0">
                        <a:effectLst/>
                      </a:endParaRPr>
                    </a:p>
                  </a:txBody>
                  <a:tcPr marL="30120" marR="30120" marT="0" marB="0"/>
                </a:tc>
              </a:tr>
            </a:tbl>
          </a:graphicData>
        </a:graphic>
      </p:graphicFrame>
      <p:sp>
        <p:nvSpPr>
          <p:cNvPr id="5" name="4 Terminador">
            <a:hlinkClick r:id="rId2" action="ppaction://hlinksldjump"/>
          </p:cNvPr>
          <p:cNvSpPr/>
          <p:nvPr/>
        </p:nvSpPr>
        <p:spPr>
          <a:xfrm>
            <a:off x="7563421" y="6309320"/>
            <a:ext cx="1206877" cy="41492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</a:rPr>
              <a:t>MENU</a:t>
            </a:r>
            <a:endParaRPr lang="es-CO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3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418031"/>
              </p:ext>
            </p:extLst>
          </p:nvPr>
        </p:nvGraphicFramePr>
        <p:xfrm>
          <a:off x="539552" y="917431"/>
          <a:ext cx="8064896" cy="1934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720080"/>
                <a:gridCol w="6264696"/>
              </a:tblGrid>
              <a:tr h="1858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Salud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4%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IBC(salario básico, trabajo extra, </a:t>
                      </a:r>
                      <a:r>
                        <a:rPr lang="es-CO" sz="2800" dirty="0" smtClean="0">
                          <a:effectLst/>
                        </a:rPr>
                        <a:t>y </a:t>
                      </a:r>
                      <a:r>
                        <a:rPr lang="es-CO" sz="2800" dirty="0">
                          <a:effectLst/>
                        </a:rPr>
                        <a:t>lo constituyen factor salarial, se excluye el subsidio de transporte)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IBC * 4% = SALUD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445980"/>
              </p:ext>
            </p:extLst>
          </p:nvPr>
        </p:nvGraphicFramePr>
        <p:xfrm>
          <a:off x="539553" y="2924944"/>
          <a:ext cx="8064895" cy="490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199"/>
                <a:gridCol w="2149398"/>
                <a:gridCol w="411529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Pensión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4%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IBC * 4% = PENSION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072885"/>
              </p:ext>
            </p:extLst>
          </p:nvPr>
        </p:nvGraphicFramePr>
        <p:xfrm>
          <a:off x="539552" y="3501008"/>
          <a:ext cx="8064896" cy="1016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3368"/>
                <a:gridCol w="754754"/>
                <a:gridCol w="5486774"/>
              </a:tblGrid>
              <a:tr h="1016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Solidaridad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1%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Los empleados que devenguen más 4 SMLV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989324" y="332656"/>
            <a:ext cx="65900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200" b="1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Porcentaje Aportado por el Empleado</a:t>
            </a:r>
            <a:endParaRPr lang="es-ES" sz="3200" b="1" dirty="0">
              <a:ln w="10541" cmpd="sng">
                <a:solidFill>
                  <a:schemeClr val="accent6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204355"/>
              </p:ext>
            </p:extLst>
          </p:nvPr>
        </p:nvGraphicFramePr>
        <p:xfrm>
          <a:off x="539551" y="4581128"/>
          <a:ext cx="8064897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64897"/>
              </a:tblGrid>
              <a:tr h="1584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Al el  trabajador se le descontará de su pago de nómina cualquier otra obligación autorizada por él mismo, (prestamos, cooperativas).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 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9 Terminador">
            <a:hlinkClick r:id="rId2" action="ppaction://hlinksldjump"/>
          </p:cNvPr>
          <p:cNvSpPr/>
          <p:nvPr/>
        </p:nvSpPr>
        <p:spPr>
          <a:xfrm>
            <a:off x="7563421" y="6309320"/>
            <a:ext cx="1206877" cy="41492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</a:rPr>
              <a:t>MENU</a:t>
            </a:r>
            <a:endParaRPr lang="es-CO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05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85865" y="61792"/>
            <a:ext cx="25560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b="1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Horas Extras</a:t>
            </a:r>
            <a:endParaRPr lang="es-ES" sz="3600" b="1" dirty="0">
              <a:ln w="10541" cmpd="sng">
                <a:solidFill>
                  <a:schemeClr val="accent6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692301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Hora extra es </a:t>
            </a:r>
            <a:r>
              <a:rPr lang="es-CO" sz="3200" dirty="0" smtClean="0"/>
              <a:t>la hora </a:t>
            </a:r>
            <a:r>
              <a:rPr lang="es-CO" sz="3200" dirty="0"/>
              <a:t>que se trabaja adicional a las 8 horas </a:t>
            </a:r>
            <a:r>
              <a:rPr lang="es-CO" sz="3200" dirty="0" smtClean="0"/>
              <a:t>diarias. </a:t>
            </a:r>
            <a:endParaRPr lang="es-CO" sz="3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481629"/>
              </p:ext>
            </p:extLst>
          </p:nvPr>
        </p:nvGraphicFramePr>
        <p:xfrm>
          <a:off x="106707" y="1793365"/>
          <a:ext cx="6358316" cy="4317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1772"/>
                <a:gridCol w="2808312"/>
                <a:gridCol w="2088232"/>
              </a:tblGrid>
              <a:tr h="776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Tipo de Hora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Horario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2800" dirty="0">
                          <a:effectLst/>
                        </a:rPr>
                        <a:t>Recargo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>
                          <a:effectLst/>
                        </a:rPr>
                        <a:t>TN</a:t>
                      </a:r>
                      <a:endParaRPr lang="es-CO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 dirty="0">
                          <a:effectLst/>
                        </a:rPr>
                        <a:t>10pm-6am</a:t>
                      </a:r>
                      <a:endParaRPr lang="es-CO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 dirty="0">
                          <a:effectLst/>
                        </a:rPr>
                        <a:t>35%</a:t>
                      </a:r>
                      <a:endParaRPr lang="es-CO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4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 dirty="0">
                          <a:effectLst/>
                        </a:rPr>
                        <a:t>HED</a:t>
                      </a:r>
                      <a:endParaRPr lang="es-CO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 dirty="0">
                          <a:effectLst/>
                        </a:rPr>
                        <a:t>6am-10pm</a:t>
                      </a:r>
                      <a:endParaRPr lang="es-CO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 dirty="0">
                          <a:effectLst/>
                        </a:rPr>
                        <a:t>25%</a:t>
                      </a:r>
                      <a:endParaRPr lang="es-CO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>
                          <a:effectLst/>
                        </a:rPr>
                        <a:t>HEN</a:t>
                      </a:r>
                      <a:endParaRPr lang="es-CO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 dirty="0">
                          <a:effectLst/>
                        </a:rPr>
                        <a:t>10pm-6am</a:t>
                      </a:r>
                      <a:endParaRPr lang="es-CO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 dirty="0">
                          <a:effectLst/>
                        </a:rPr>
                        <a:t>75%</a:t>
                      </a:r>
                      <a:endParaRPr lang="es-CO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>
                          <a:effectLst/>
                        </a:rPr>
                        <a:t>HODF</a:t>
                      </a:r>
                      <a:endParaRPr lang="es-CO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>
                          <a:effectLst/>
                        </a:rPr>
                        <a:t>Domi y festiv</a:t>
                      </a:r>
                      <a:endParaRPr lang="es-CO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 dirty="0">
                          <a:effectLst/>
                        </a:rPr>
                        <a:t>75%</a:t>
                      </a:r>
                      <a:endParaRPr lang="es-CO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>
                          <a:effectLst/>
                        </a:rPr>
                        <a:t>HEDDF</a:t>
                      </a:r>
                      <a:endParaRPr lang="es-CO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>
                          <a:effectLst/>
                        </a:rPr>
                        <a:t>Dom yFest Ex</a:t>
                      </a:r>
                      <a:endParaRPr lang="es-CO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 dirty="0">
                          <a:effectLst/>
                        </a:rPr>
                        <a:t>75%+25%</a:t>
                      </a:r>
                      <a:endParaRPr lang="es-CO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 dirty="0">
                          <a:effectLst/>
                        </a:rPr>
                        <a:t>HENDF</a:t>
                      </a:r>
                      <a:endParaRPr lang="es-CO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>
                          <a:effectLst/>
                        </a:rPr>
                        <a:t>DomyFestExNoc</a:t>
                      </a:r>
                      <a:endParaRPr lang="es-CO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3200" dirty="0">
                          <a:effectLst/>
                        </a:rPr>
                        <a:t>75%+35%</a:t>
                      </a:r>
                      <a:endParaRPr lang="es-CO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" name="6 Imagen"/>
          <p:cNvPicPr/>
          <p:nvPr/>
        </p:nvPicPr>
        <p:blipFill rotWithShape="1">
          <a:blip r:embed="rId2"/>
          <a:srcRect l="7766" r="73674" b="66314"/>
          <a:stretch/>
        </p:blipFill>
        <p:spPr bwMode="auto">
          <a:xfrm>
            <a:off x="6677842" y="1769519"/>
            <a:ext cx="2358653" cy="25955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7 Imagen"/>
          <p:cNvPicPr/>
          <p:nvPr/>
        </p:nvPicPr>
        <p:blipFill rotWithShape="1">
          <a:blip r:embed="rId3"/>
          <a:srcRect l="4545" t="8084" r="63447" b="29596"/>
          <a:stretch/>
        </p:blipFill>
        <p:spPr bwMode="auto">
          <a:xfrm>
            <a:off x="6708841" y="4653136"/>
            <a:ext cx="2327653" cy="14066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8 Terminador">
            <a:hlinkClick r:id="rId4" action="ppaction://hlinksldjump"/>
          </p:cNvPr>
          <p:cNvSpPr/>
          <p:nvPr/>
        </p:nvSpPr>
        <p:spPr>
          <a:xfrm>
            <a:off x="7563421" y="6309320"/>
            <a:ext cx="1206877" cy="41492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</a:rPr>
              <a:t>MENU</a:t>
            </a:r>
            <a:endParaRPr lang="es-CO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4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350366" y="683236"/>
            <a:ext cx="487665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200" b="1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Video </a:t>
            </a:r>
          </a:p>
          <a:p>
            <a:pPr algn="ctr"/>
            <a:r>
              <a:rPr lang="es-ES" sz="3200" b="1" dirty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</a:t>
            </a:r>
            <a:r>
              <a:rPr lang="es-ES" sz="3200" b="1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omo </a:t>
            </a:r>
            <a:r>
              <a:rPr lang="es-ES" sz="3200" b="1" dirty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</a:t>
            </a:r>
            <a:r>
              <a:rPr lang="es-ES" sz="3200" b="1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iquidar </a:t>
            </a:r>
            <a:r>
              <a:rPr lang="es-ES" sz="3200" b="1" dirty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</a:t>
            </a:r>
            <a:r>
              <a:rPr lang="es-ES" sz="3200" b="1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na </a:t>
            </a:r>
            <a:r>
              <a:rPr lang="es-ES" sz="3200" b="1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</a:t>
            </a:r>
            <a:r>
              <a:rPr lang="es-ES" sz="3200" b="1" dirty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ó</a:t>
            </a:r>
            <a:r>
              <a:rPr lang="es-ES" sz="3200" b="1" dirty="0" smtClean="0">
                <a:ln w="10541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mina</a:t>
            </a:r>
            <a:endParaRPr lang="es-ES" sz="3200" b="1" dirty="0">
              <a:ln w="10541" cmpd="sng">
                <a:solidFill>
                  <a:schemeClr val="accent6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2 Terminador">
            <a:hlinkClick r:id="rId4" action="ppaction://hlinksldjump"/>
          </p:cNvPr>
          <p:cNvSpPr/>
          <p:nvPr/>
        </p:nvSpPr>
        <p:spPr>
          <a:xfrm>
            <a:off x="7563421" y="6309320"/>
            <a:ext cx="1206877" cy="41492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</a:rPr>
              <a:t>MENU</a:t>
            </a:r>
            <a:endParaRPr lang="es-CO" sz="2000" dirty="0">
              <a:solidFill>
                <a:schemeClr val="tx1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6146" name="ShockwaveFlash1" r:id="rId2" imgW="6192114" imgH="3311657"/>
        </mc:Choice>
        <mc:Fallback>
          <p:control name="ShockwaveFlash1" r:id="rId2" imgW="6192114" imgH="3311657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2349500"/>
                  <a:ext cx="6192838" cy="33115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8000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275</Words>
  <Application>Microsoft Office PowerPoint</Application>
  <PresentationFormat>Presentación en pantalla (4:3)</PresentationFormat>
  <Paragraphs>79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Olga Marin</dc:creator>
  <cp:lastModifiedBy>Olga Marin</cp:lastModifiedBy>
  <cp:revision>30</cp:revision>
  <dcterms:created xsi:type="dcterms:W3CDTF">2015-11-16T16:04:05Z</dcterms:created>
  <dcterms:modified xsi:type="dcterms:W3CDTF">2015-11-17T03:03:07Z</dcterms:modified>
</cp:coreProperties>
</file>